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13C36-64A8-3D48-BD86-A4D47B3429A2}" v="31" dt="2026-01-06T17:40:23.079"/>
    <p1510:client id="{F57CC275-8E1B-4FFB-B719-AE0F6D06550E}" v="78" dt="2026-01-06T17:31:41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84" d="100"/>
          <a:sy n="84" d="100"/>
        </p:scale>
        <p:origin x="888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mo Jukkola" userId="249da030-3eee-4125-acd2-240add74bfd0" providerId="ADAL" clId="{97E7E1F0-E20A-511E-801D-C3E292A23379}"/>
    <pc:docChg chg="undo custSel modSld">
      <pc:chgData name="Osmo Jukkola" userId="249da030-3eee-4125-acd2-240add74bfd0" providerId="ADAL" clId="{97E7E1F0-E20A-511E-801D-C3E292A23379}" dt="2026-01-06T17:40:23.079" v="62"/>
      <pc:docMkLst>
        <pc:docMk/>
      </pc:docMkLst>
      <pc:sldChg chg="addSp delSp modSp mod">
        <pc:chgData name="Osmo Jukkola" userId="249da030-3eee-4125-acd2-240add74bfd0" providerId="ADAL" clId="{97E7E1F0-E20A-511E-801D-C3E292A23379}" dt="2026-01-06T17:40:00.236" v="58" actId="1076"/>
        <pc:sldMkLst>
          <pc:docMk/>
          <pc:sldMk cId="2031808071" sldId="258"/>
        </pc:sldMkLst>
        <pc:picChg chg="mod modCrop">
          <ac:chgData name="Osmo Jukkola" userId="249da030-3eee-4125-acd2-240add74bfd0" providerId="ADAL" clId="{97E7E1F0-E20A-511E-801D-C3E292A23379}" dt="2026-01-06T17:35:51.434" v="25" actId="732"/>
          <ac:picMkLst>
            <pc:docMk/>
            <pc:sldMk cId="2031808071" sldId="258"/>
            <ac:picMk id="3" creationId="{73CFA703-20A0-C316-1A94-5E40A285908B}"/>
          </ac:picMkLst>
        </pc:picChg>
        <pc:picChg chg="add mod modCrop">
          <ac:chgData name="Osmo Jukkola" userId="249da030-3eee-4125-acd2-240add74bfd0" providerId="ADAL" clId="{97E7E1F0-E20A-511E-801D-C3E292A23379}" dt="2026-01-06T17:40:00.236" v="58" actId="1076"/>
          <ac:picMkLst>
            <pc:docMk/>
            <pc:sldMk cId="2031808071" sldId="258"/>
            <ac:picMk id="7" creationId="{C9526D78-D706-E61C-3A1A-02EDBB7A7F15}"/>
          </ac:picMkLst>
        </pc:picChg>
        <pc:picChg chg="del">
          <ac:chgData name="Osmo Jukkola" userId="249da030-3eee-4125-acd2-240add74bfd0" providerId="ADAL" clId="{97E7E1F0-E20A-511E-801D-C3E292A23379}" dt="2026-01-06T17:39:54.856" v="56" actId="478"/>
          <ac:picMkLst>
            <pc:docMk/>
            <pc:sldMk cId="2031808071" sldId="258"/>
            <ac:picMk id="8" creationId="{8D7BFED3-C0DC-A824-41FE-F167B0DE49D8}"/>
          </ac:picMkLst>
        </pc:picChg>
        <pc:picChg chg="del">
          <ac:chgData name="Osmo Jukkola" userId="249da030-3eee-4125-acd2-240add74bfd0" providerId="ADAL" clId="{97E7E1F0-E20A-511E-801D-C3E292A23379}" dt="2026-01-06T17:35:55.183" v="26" actId="478"/>
          <ac:picMkLst>
            <pc:docMk/>
            <pc:sldMk cId="2031808071" sldId="258"/>
            <ac:picMk id="10" creationId="{27E51060-E4D1-1A94-52B4-64AAB66BBA3E}"/>
          </ac:picMkLst>
        </pc:picChg>
      </pc:sldChg>
      <pc:sldChg chg="addSp delSp modSp mod">
        <pc:chgData name="Osmo Jukkola" userId="249da030-3eee-4125-acd2-240add74bfd0" providerId="ADAL" clId="{97E7E1F0-E20A-511E-801D-C3E292A23379}" dt="2026-01-06T17:40:23.079" v="62"/>
        <pc:sldMkLst>
          <pc:docMk/>
          <pc:sldMk cId="3656316490" sldId="266"/>
        </pc:sldMkLst>
        <pc:spChg chg="mod">
          <ac:chgData name="Osmo Jukkola" userId="249da030-3eee-4125-acd2-240add74bfd0" providerId="ADAL" clId="{97E7E1F0-E20A-511E-801D-C3E292A23379}" dt="2026-01-06T17:36:32.003" v="27"/>
          <ac:spMkLst>
            <pc:docMk/>
            <pc:sldMk cId="3656316490" sldId="266"/>
            <ac:spMk id="11" creationId="{92A0F322-702C-F04A-D917-A8517E1AD47D}"/>
          </ac:spMkLst>
        </pc:spChg>
        <pc:spChg chg="mod">
          <ac:chgData name="Osmo Jukkola" userId="249da030-3eee-4125-acd2-240add74bfd0" providerId="ADAL" clId="{97E7E1F0-E20A-511E-801D-C3E292A23379}" dt="2026-01-06T17:37:05.850" v="31"/>
          <ac:spMkLst>
            <pc:docMk/>
            <pc:sldMk cId="3656316490" sldId="266"/>
            <ac:spMk id="19" creationId="{7B939F0A-A621-519F-659E-ABF8EC121ADC}"/>
          </ac:spMkLst>
        </pc:spChg>
        <pc:picChg chg="add mod">
          <ac:chgData name="Osmo Jukkola" userId="249da030-3eee-4125-acd2-240add74bfd0" providerId="ADAL" clId="{97E7E1F0-E20A-511E-801D-C3E292A23379}" dt="2026-01-06T17:40:18.097" v="59"/>
          <ac:picMkLst>
            <pc:docMk/>
            <pc:sldMk cId="3656316490" sldId="266"/>
            <ac:picMk id="3" creationId="{550560DA-3AD9-EDC3-42C4-5DB17D922F99}"/>
          </ac:picMkLst>
        </pc:picChg>
        <pc:picChg chg="add mod">
          <ac:chgData name="Osmo Jukkola" userId="249da030-3eee-4125-acd2-240add74bfd0" providerId="ADAL" clId="{97E7E1F0-E20A-511E-801D-C3E292A23379}" dt="2026-01-06T17:40:18.097" v="59"/>
          <ac:picMkLst>
            <pc:docMk/>
            <pc:sldMk cId="3656316490" sldId="266"/>
            <ac:picMk id="5" creationId="{335018C9-BA66-B842-0ADF-4DDDC7A62A29}"/>
          </ac:picMkLst>
        </pc:picChg>
        <pc:picChg chg="add mod">
          <ac:chgData name="Osmo Jukkola" userId="249da030-3eee-4125-acd2-240add74bfd0" providerId="ADAL" clId="{97E7E1F0-E20A-511E-801D-C3E292A23379}" dt="2026-01-06T17:40:23.079" v="62"/>
          <ac:picMkLst>
            <pc:docMk/>
            <pc:sldMk cId="3656316490" sldId="266"/>
            <ac:picMk id="7" creationId="{F2E31B3C-7554-94BF-90C2-49BB33781527}"/>
          </ac:picMkLst>
        </pc:picChg>
        <pc:picChg chg="del mod modCrop">
          <ac:chgData name="Osmo Jukkola" userId="249da030-3eee-4125-acd2-240add74bfd0" providerId="ADAL" clId="{97E7E1F0-E20A-511E-801D-C3E292A23379}" dt="2026-01-06T17:40:21.307" v="60" actId="478"/>
          <ac:picMkLst>
            <pc:docMk/>
            <pc:sldMk cId="3656316490" sldId="266"/>
            <ac:picMk id="8" creationId="{F1B5494B-4CE5-1142-1F5A-8C431B48A838}"/>
          </ac:picMkLst>
        </pc:picChg>
        <pc:picChg chg="add mod">
          <ac:chgData name="Osmo Jukkola" userId="249da030-3eee-4125-acd2-240add74bfd0" providerId="ADAL" clId="{97E7E1F0-E20A-511E-801D-C3E292A23379}" dt="2026-01-06T17:40:23.079" v="62"/>
          <ac:picMkLst>
            <pc:docMk/>
            <pc:sldMk cId="3656316490" sldId="266"/>
            <ac:picMk id="9" creationId="{4279DEE1-17F6-3800-7AA7-26848C13AA53}"/>
          </ac:picMkLst>
        </pc:picChg>
        <pc:picChg chg="del mod modCrop">
          <ac:chgData name="Osmo Jukkola" userId="249da030-3eee-4125-acd2-240add74bfd0" providerId="ADAL" clId="{97E7E1F0-E20A-511E-801D-C3E292A23379}" dt="2026-01-06T17:40:22.282" v="61" actId="478"/>
          <ac:picMkLst>
            <pc:docMk/>
            <pc:sldMk cId="3656316490" sldId="266"/>
            <ac:picMk id="10" creationId="{035C764B-CC3A-4D69-520C-739D6D3BC2D5}"/>
          </ac:picMkLst>
        </pc:picChg>
      </pc:sldChg>
    </pc:docChg>
  </pc:docChgLst>
  <pc:docChgLst>
    <pc:chgData name="Osmo Jukkola" userId="S::osmo.jukkola@iol.fi::249da030-3eee-4125-acd2-240add74bfd0" providerId="AD" clId="Web-{F57CC275-8E1B-4FFB-B719-AE0F6D06550E}"/>
    <pc:docChg chg="modSld">
      <pc:chgData name="Osmo Jukkola" userId="S::osmo.jukkola@iol.fi::249da030-3eee-4125-acd2-240add74bfd0" providerId="AD" clId="Web-{F57CC275-8E1B-4FFB-B719-AE0F6D06550E}" dt="2026-01-06T17:31:41.895" v="74" actId="1076"/>
      <pc:docMkLst>
        <pc:docMk/>
      </pc:docMkLst>
      <pc:sldChg chg="addSp modSp">
        <pc:chgData name="Osmo Jukkola" userId="S::osmo.jukkola@iol.fi::249da030-3eee-4125-acd2-240add74bfd0" providerId="AD" clId="Web-{F57CC275-8E1B-4FFB-B719-AE0F6D06550E}" dt="2026-01-06T17:31:41.895" v="74" actId="1076"/>
        <pc:sldMkLst>
          <pc:docMk/>
          <pc:sldMk cId="2031808071" sldId="258"/>
        </pc:sldMkLst>
        <pc:spChg chg="mod">
          <ac:chgData name="Osmo Jukkola" userId="S::osmo.jukkola@iol.fi::249da030-3eee-4125-acd2-240add74bfd0" providerId="AD" clId="Web-{F57CC275-8E1B-4FFB-B719-AE0F6D06550E}" dt="2026-01-06T17:31:12.816" v="68" actId="20577"/>
          <ac:spMkLst>
            <pc:docMk/>
            <pc:sldMk cId="2031808071" sldId="258"/>
            <ac:spMk id="11" creationId="{358C73B3-1643-988D-A40D-EF97E1A1677B}"/>
          </ac:spMkLst>
        </pc:spChg>
        <pc:spChg chg="mod">
          <ac:chgData name="Osmo Jukkola" userId="S::osmo.jukkola@iol.fi::249da030-3eee-4125-acd2-240add74bfd0" providerId="AD" clId="Web-{F57CC275-8E1B-4FFB-B719-AE0F6D06550E}" dt="2026-01-06T17:30:59.707" v="62" actId="20577"/>
          <ac:spMkLst>
            <pc:docMk/>
            <pc:sldMk cId="2031808071" sldId="258"/>
            <ac:spMk id="19" creationId="{80B806CE-C776-1962-04B3-1AD59D4F6F64}"/>
          </ac:spMkLst>
        </pc:spChg>
        <pc:picChg chg="add mod">
          <ac:chgData name="Osmo Jukkola" userId="S::osmo.jukkola@iol.fi::249da030-3eee-4125-acd2-240add74bfd0" providerId="AD" clId="Web-{F57CC275-8E1B-4FFB-B719-AE0F6D06550E}" dt="2026-01-06T17:31:41.895" v="74" actId="1076"/>
          <ac:picMkLst>
            <pc:docMk/>
            <pc:sldMk cId="2031808071" sldId="258"/>
            <ac:picMk id="3" creationId="{73CFA703-20A0-C316-1A94-5E40A285908B}"/>
          </ac:picMkLst>
        </pc:picChg>
        <pc:picChg chg="mod modCrop">
          <ac:chgData name="Osmo Jukkola" userId="S::osmo.jukkola@iol.fi::249da030-3eee-4125-acd2-240add74bfd0" providerId="AD" clId="Web-{F57CC275-8E1B-4FFB-B719-AE0F6D06550E}" dt="2026-01-06T17:30:08.721" v="22"/>
          <ac:picMkLst>
            <pc:docMk/>
            <pc:sldMk cId="2031808071" sldId="258"/>
            <ac:picMk id="8" creationId="{8D7BFED3-C0DC-A824-41FE-F167B0DE49D8}"/>
          </ac:picMkLst>
        </pc:picChg>
        <pc:picChg chg="mod modCrop">
          <ac:chgData name="Osmo Jukkola" userId="S::osmo.jukkola@iol.fi::249da030-3eee-4125-acd2-240add74bfd0" providerId="AD" clId="Web-{F57CC275-8E1B-4FFB-B719-AE0F6D06550E}" dt="2026-01-06T17:30:16.002" v="24"/>
          <ac:picMkLst>
            <pc:docMk/>
            <pc:sldMk cId="2031808071" sldId="258"/>
            <ac:picMk id="10" creationId="{27E51060-E4D1-1A94-52B4-64AAB66BBA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1BB57-231C-40D0-8669-FE989292822D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C00E-076C-4F85-B6B1-B3CF1D70C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7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3D7A9-447D-AF4F-A0AB-72935C589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9A3C725-1F85-87AE-768B-8FEBD0EE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9B2048-C7C9-66AD-A9E7-33A292C6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5435-B310-4AD2-A228-021EB3BCF0C1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8C680E-8F41-4B2E-506D-436203B5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3A3121-4069-6D17-5764-95F5B6D5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948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D957FB-0833-888F-D57B-A53AA4E7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F66A8F3-D4C5-7017-63E4-7BC954D25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309AF6-4B2E-17F2-9718-BDAFE464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C1BE-9D25-412F-B282-09EDFE5833CB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078234-76F6-29B6-B766-37D74ED4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9E080B-7FE2-C03F-0FFE-4DF461CC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1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2E92FB8-8BC3-11EF-3358-7FC0DD9DD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AAA0710-C1BC-49CC-A9AA-55FAC24B7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3B2D05-EA4B-1AF4-639B-D1080E8D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7B55-AFEA-4C65-A2E7-2BC551E9FDCB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FE8FE9-2E5B-9671-B2FC-4E8F5B91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823495-0635-3E41-D294-C6E8898D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339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60618B-38AA-705A-26D9-94DB79B2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34DB31-21B5-7397-812A-84AD8003C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B81A7B-66E3-E35D-5709-B8A15285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741-0687-4779-A513-6C4089AC1A29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92277C-3E22-A37E-C22B-B85B0FC4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EC5F60-27FD-612C-47B4-BF175D98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499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B3E73C-20B1-E07B-E1C6-85BCED21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484220D-1527-ABA5-C406-EEAE9683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7698B5-300D-2B60-1A75-A04E25BA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F76A-1FEB-44AD-9E6B-ACC352BF0C67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71C089-1F55-20A2-6808-2C2739D1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054278-612D-4C7F-B5A8-BF04A4CA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637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0382D-E94D-7E8A-5F5F-56766282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C0F397-DF2A-259E-190C-80DADDB91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B3966A-A0CB-9172-7C16-1EB3A14F9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82431C-730B-9BED-0D85-D7C3BE67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9124-1362-476E-A276-52B7F25DB00D}" type="datetime1">
              <a:rPr lang="en-GB" smtClean="0"/>
              <a:t>06/01/2026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F0231C-6AE1-D6B5-A5F0-40C3EA91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979EF3-8087-8919-6610-A9302176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5808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7B4DA-A8F2-DCE2-238F-F2573C12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D7455B-52D5-8E85-DD55-A58295953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7F7C05-53B1-355A-391F-662AC9AA1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E21349-94DA-6724-CDAC-89A7A8774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022BDEA-C67F-3D55-ED04-EA953DB79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29B9D49-C52F-FD1F-09F4-B9F0EC53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78D0-156F-4B7F-9C37-DA6BC4E2C8DB}" type="datetime1">
              <a:rPr lang="en-GB" smtClean="0"/>
              <a:t>06/01/2026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69C9BA9-E1DC-90ED-9AE6-ECB9D010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E20BB76-12FF-6E09-9DA4-41C10555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847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4D9E5-9B22-C3D8-D497-2B2EDBF8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BB2066-60D2-7088-0DB7-5E4D4E9D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99-3D12-4EA5-90D6-045130A7DDC6}" type="datetime1">
              <a:rPr lang="en-GB" smtClean="0"/>
              <a:t>06/01/2026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B7CD4E-A992-7E18-D1C9-67740D82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33D3F50-3932-12C1-450C-729C6DDD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337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378BF0C-2259-52B8-CCB8-F6E22191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6226-C7AF-410E-ABC8-5D993138B90E}" type="datetime1">
              <a:rPr lang="en-GB" smtClean="0"/>
              <a:t>06/01/2026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AD0701-D81E-9611-21A8-C42D41F1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6C4CE48-3174-0E71-B667-684D3E61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168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AC708-24AC-32E7-4806-8E4BCEB2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D290C7-06D5-E0CE-EA67-A92DD4B3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6A1B907-3B8F-0A48-3C27-98A5D9B44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0EA9EA-9796-64A8-2921-54CB1CBC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17B-1267-4442-B5E1-219CD45DFF11}" type="datetime1">
              <a:rPr lang="en-GB" smtClean="0"/>
              <a:t>06/01/2026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65583FC-6EE9-D989-6142-CF67E459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CAD819-AF33-D6A8-4445-38FFB787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6132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B76ECD-99D5-A7EC-FD99-923B4B7F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FBD97F5-7248-E28E-18F8-7A5D36C3D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96DF0-11FA-4CC6-5084-8FFEE4E79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1B9B82-D186-6B76-437D-1A0C9325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B43C-0DE9-4375-98D2-79F8321482CC}" type="datetime1">
              <a:rPr lang="en-GB" smtClean="0"/>
              <a:t>06/01/2026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649B57-F5A0-801A-B688-24B3F149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Insinööriopiskelijaliitto IOL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14E185-AFF3-943E-D0C4-CD223C67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0036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238FAB3-EE10-15E3-B332-A70BB5FC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6D5281-A75A-A614-7B39-34AC8D735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6B609A-F0DA-1F0D-50C1-1F8F6954E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13BE-9C24-4D93-84F6-B31FDF50EC7F}" type="datetime1">
              <a:rPr lang="en-GB" smtClean="0"/>
              <a:t>06/01/2026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594BBE-DC7F-FA04-1F78-2915B3AC2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Insinööriopiskelijaliitto IOL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7900F3-B805-0EB2-EDA9-BD91BE0F8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CD64B-5758-4CCB-80C2-A7121B25E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4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DEDBD58-F4A1-613C-007B-0FBE8B4895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E09261-8EAE-F173-8655-E487C87F2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69" y="2691720"/>
            <a:ext cx="9061062" cy="147456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3B1B16B-5FDD-B92A-7772-30315D34FD4A}"/>
              </a:ext>
            </a:extLst>
          </p:cNvPr>
          <p:cNvSpPr txBox="1"/>
          <p:nvPr/>
        </p:nvSpPr>
        <p:spPr>
          <a:xfrm>
            <a:off x="720695" y="4710370"/>
            <a:ext cx="10750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4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4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4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DEDBD58-F4A1-613C-007B-0FBE8B489530}"/>
              </a:ext>
            </a:extLst>
          </p:cNvPr>
          <p:cNvSpPr>
            <a:spLocks/>
          </p:cNvSpPr>
          <p:nvPr/>
        </p:nvSpPr>
        <p:spPr>
          <a:xfrm>
            <a:off x="0" y="3151319"/>
            <a:ext cx="12192000" cy="3706681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E09261-8EAE-F173-8655-E487C87F2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54" y="3746039"/>
            <a:ext cx="9660490" cy="1572108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D5FD5611-4707-4411-BDC0-AFB31042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19" y="538266"/>
            <a:ext cx="7877961" cy="1325563"/>
          </a:xfrm>
        </p:spPr>
        <p:txBody>
          <a:bodyPr/>
          <a:lstStyle/>
          <a:p>
            <a:pPr algn="ctr"/>
            <a:r>
              <a:rPr lang="fi-FI" b="1" dirty="0">
                <a:solidFill>
                  <a:srgbClr val="3C1053"/>
                </a:solidFill>
                <a:latin typeface="Verdana"/>
                <a:ea typeface="Microsoft Yi Baiti"/>
              </a:rPr>
              <a:t>Kiitos! Kysyttävää?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58C73B3-1643-988D-A40D-EF97E1A1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256" y="1825756"/>
            <a:ext cx="10067488" cy="1952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hallitus@iol.fi</a:t>
            </a:r>
          </a:p>
          <a:p>
            <a:pPr marL="0" indent="0" algn="ctr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etunimi.sukunimi@iol.fi</a:t>
            </a:r>
          </a:p>
        </p:txBody>
      </p:sp>
      <p:sp>
        <p:nvSpPr>
          <p:cNvPr id="2" name="Tekstiruutu 6">
            <a:extLst>
              <a:ext uri="{FF2B5EF4-FFF2-40B4-BE49-F238E27FC236}">
                <a16:creationId xmlns:a16="http://schemas.microsoft.com/office/drawing/2014/main" id="{CCBC85C9-608B-6B13-4F98-9D1894F2478D}"/>
              </a:ext>
            </a:extLst>
          </p:cNvPr>
          <p:cNvSpPr txBox="1"/>
          <p:nvPr/>
        </p:nvSpPr>
        <p:spPr>
          <a:xfrm>
            <a:off x="279183" y="6179963"/>
            <a:ext cx="107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2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2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02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DEDBD58-F4A1-613C-007B-0FBE8B4895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2036"/>
            <a:ext cx="12192000" cy="955964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E09261-8EAE-F173-8655-E487C87F26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35" y="6091792"/>
            <a:ext cx="3826858" cy="62276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D5FD5611-4707-4411-BDC0-AFB31042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306"/>
            <a:ext cx="7877961" cy="1325563"/>
          </a:xfrm>
        </p:spPr>
        <p:txBody>
          <a:bodyPr/>
          <a:lstStyle/>
          <a:p>
            <a:r>
              <a:rPr lang="fi-FI" b="1" dirty="0">
                <a:solidFill>
                  <a:srgbClr val="3C1053"/>
                </a:solidFill>
                <a:latin typeface="Verdana"/>
                <a:ea typeface="Microsoft Yi Baiti"/>
              </a:rPr>
              <a:t>Ohjeistuksen kulku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58C73B3-1643-988D-A40D-EF97E1A1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58594" cy="3889375"/>
          </a:xfrm>
        </p:spPr>
        <p:txBody>
          <a:bodyPr/>
          <a:lstStyle/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Häirintäyhdyshenkilöiden esittely</a:t>
            </a: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Yleistä</a:t>
            </a: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Yhdenvertaisuus</a:t>
            </a: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Syrjintä</a:t>
            </a: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Seksuaalinen häirintä</a:t>
            </a: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Toimintaohjeet</a:t>
            </a: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Kysymykset</a:t>
            </a:r>
          </a:p>
          <a:p>
            <a:endParaRPr lang="en-GB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2" name="Tekstiruutu 6">
            <a:extLst>
              <a:ext uri="{FF2B5EF4-FFF2-40B4-BE49-F238E27FC236}">
                <a16:creationId xmlns:a16="http://schemas.microsoft.com/office/drawing/2014/main" id="{CCBC85C9-608B-6B13-4F98-9D1894F2478D}"/>
              </a:ext>
            </a:extLst>
          </p:cNvPr>
          <p:cNvSpPr txBox="1"/>
          <p:nvPr/>
        </p:nvSpPr>
        <p:spPr>
          <a:xfrm>
            <a:off x="279183" y="6179963"/>
            <a:ext cx="107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2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2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14" name="Graphic 13" descr="Share with solid fill">
            <a:extLst>
              <a:ext uri="{FF2B5EF4-FFF2-40B4-BE49-F238E27FC236}">
                <a16:creationId xmlns:a16="http://schemas.microsoft.com/office/drawing/2014/main" id="{0ACE9CF8-C7CE-28BC-ECFD-1F290BA5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7831" y="422943"/>
            <a:ext cx="2586962" cy="25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8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DEDBD58-F4A1-613C-007B-0FBE8B4895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2036"/>
            <a:ext cx="12192000" cy="955964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E09261-8EAE-F173-8655-E487C87F26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35" y="6091792"/>
            <a:ext cx="3826858" cy="622767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58C73B3-1643-988D-A40D-EF97E1A1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9" y="2508179"/>
            <a:ext cx="4589477" cy="3889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Microsoft Yi Baiti"/>
                <a:ea typeface="Microsoft Yi Baiti"/>
              </a:rPr>
              <a:t>Elli </a:t>
            </a:r>
            <a:r>
              <a:rPr lang="fi-FI" dirty="0" err="1">
                <a:latin typeface="Microsoft Yi Baiti"/>
                <a:ea typeface="Microsoft Yi Baiti"/>
              </a:rPr>
              <a:t>Kilpirova</a:t>
            </a:r>
            <a:endParaRPr lang="fi-FI" dirty="0" err="1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r>
              <a:rPr lang="fi-FI" dirty="0">
                <a:latin typeface="Microsoft Yi Baiti"/>
                <a:ea typeface="Microsoft Yi Baiti"/>
              </a:rPr>
              <a:t>elli.kilpirova@iol.fi</a:t>
            </a:r>
            <a:b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</a:br>
            <a:r>
              <a:rPr lang="fi-FI" dirty="0">
                <a:latin typeface="Microsoft Yi Baiti"/>
                <a:ea typeface="Microsoft Yi Baiti"/>
              </a:rPr>
              <a:t>+358 45 256 5227</a:t>
            </a:r>
          </a:p>
        </p:txBody>
      </p:sp>
      <p:sp>
        <p:nvSpPr>
          <p:cNvPr id="2" name="Tekstiruutu 6">
            <a:extLst>
              <a:ext uri="{FF2B5EF4-FFF2-40B4-BE49-F238E27FC236}">
                <a16:creationId xmlns:a16="http://schemas.microsoft.com/office/drawing/2014/main" id="{CCBC85C9-608B-6B13-4F98-9D1894F2478D}"/>
              </a:ext>
            </a:extLst>
          </p:cNvPr>
          <p:cNvSpPr txBox="1"/>
          <p:nvPr/>
        </p:nvSpPr>
        <p:spPr>
          <a:xfrm>
            <a:off x="279183" y="6179963"/>
            <a:ext cx="107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2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2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9" name="Sisällön paikkamerkki 10">
            <a:extLst>
              <a:ext uri="{FF2B5EF4-FFF2-40B4-BE49-F238E27FC236}">
                <a16:creationId xmlns:a16="http://schemas.microsoft.com/office/drawing/2014/main" id="{80B806CE-C776-1962-04B3-1AD59D4F6F64}"/>
              </a:ext>
            </a:extLst>
          </p:cNvPr>
          <p:cNvSpPr txBox="1">
            <a:spLocks/>
          </p:cNvSpPr>
          <p:nvPr/>
        </p:nvSpPr>
        <p:spPr>
          <a:xfrm>
            <a:off x="6258024" y="2508179"/>
            <a:ext cx="4589477" cy="388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Microsoft Yi Baiti"/>
                <a:ea typeface="Microsoft Yi Baiti"/>
              </a:rPr>
              <a:t>Osmo Jukkola</a:t>
            </a: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r>
              <a:rPr lang="fi-FI" dirty="0">
                <a:latin typeface="Microsoft Yi Baiti"/>
                <a:ea typeface="Microsoft Yi Baiti"/>
              </a:rPr>
              <a:t>osmo.jukkola@iol.fi</a:t>
            </a:r>
            <a:b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</a:br>
            <a:r>
              <a:rPr lang="fi-FI" dirty="0">
                <a:latin typeface="Microsoft Yi Baiti"/>
                <a:ea typeface="Microsoft Yi Baiti"/>
              </a:rPr>
              <a:t>+358 45 196 8007</a:t>
            </a:r>
          </a:p>
        </p:txBody>
      </p:sp>
      <p:sp>
        <p:nvSpPr>
          <p:cNvPr id="21" name="Otsikko 9">
            <a:extLst>
              <a:ext uri="{FF2B5EF4-FFF2-40B4-BE49-F238E27FC236}">
                <a16:creationId xmlns:a16="http://schemas.microsoft.com/office/drawing/2014/main" id="{F718D093-AA78-D212-BD48-AF60BAD62EDA}"/>
              </a:ext>
            </a:extLst>
          </p:cNvPr>
          <p:cNvSpPr txBox="1">
            <a:spLocks/>
          </p:cNvSpPr>
          <p:nvPr/>
        </p:nvSpPr>
        <p:spPr>
          <a:xfrm>
            <a:off x="838200" y="310306"/>
            <a:ext cx="10621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>
                <a:solidFill>
                  <a:srgbClr val="3C1053"/>
                </a:solidFill>
                <a:latin typeface="Verdana"/>
                <a:ea typeface="Microsoft Yi Baiti"/>
              </a:rPr>
              <a:t>IOL ry häirintäyhdyshenkilöt</a:t>
            </a:r>
          </a:p>
        </p:txBody>
      </p:sp>
      <p:pic>
        <p:nvPicPr>
          <p:cNvPr id="3" name="Kuva 2" descr="Kuva, joka sisältää kohteen henkilö, Ihmisen kasvot, vaate, kaulus&#10;&#10;Tekoälyllä luotu sisältö saattaa olla virheellistä.">
            <a:extLst>
              <a:ext uri="{FF2B5EF4-FFF2-40B4-BE49-F238E27FC236}">
                <a16:creationId xmlns:a16="http://schemas.microsoft.com/office/drawing/2014/main" id="{73CFA703-20A0-C316-1A94-5E40A285908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5" b="97698" l="2348" r="94613">
                        <a14:foregroundMark x1="23343" y1="53223" x2="23066" y2="71455"/>
                        <a14:foregroundMark x1="23066" y1="71455" x2="29420" y2="83517"/>
                        <a14:foregroundMark x1="29420" y1="83517" x2="48204" y2="83425"/>
                        <a14:foregroundMark x1="48204" y1="83425" x2="61050" y2="75322"/>
                        <a14:foregroundMark x1="61050" y1="75322" x2="65746" y2="69337"/>
                        <a14:foregroundMark x1="36464" y1="54420" x2="46409" y2="65654"/>
                        <a14:foregroundMark x1="46409" y1="65654" x2="48204" y2="74678"/>
                        <a14:foregroundMark x1="48204" y1="74678" x2="65608" y2="69245"/>
                        <a14:foregroundMark x1="65608" y1="69245" x2="67127" y2="67680"/>
                        <a14:foregroundMark x1="35773" y1="57182" x2="30801" y2="71087"/>
                        <a14:foregroundMark x1="13812" y1="63996" x2="7597" y2="91068"/>
                        <a14:foregroundMark x1="7597" y1="91068" x2="16160" y2="86464"/>
                        <a14:foregroundMark x1="16160" y1="86464" x2="20580" y2="57643"/>
                        <a14:foregroundMark x1="81906" y1="56722" x2="80525" y2="78821"/>
                        <a14:foregroundMark x1="80525" y1="78821" x2="67403" y2="93370"/>
                        <a14:foregroundMark x1="67403" y1="93370" x2="55525" y2="98619"/>
                        <a14:foregroundMark x1="55525" y1="98619" x2="29834" y2="95028"/>
                        <a14:foregroundMark x1="29834" y1="95028" x2="41160" y2="86648"/>
                        <a14:foregroundMark x1="41160" y1="86648" x2="57044" y2="81768"/>
                        <a14:foregroundMark x1="57044" y1="81768" x2="68646" y2="73665"/>
                        <a14:foregroundMark x1="68646" y1="73665" x2="80801" y2="57827"/>
                        <a14:foregroundMark x1="20304" y1="79374" x2="15884" y2="89963"/>
                        <a14:foregroundMark x1="15884" y1="89963" x2="19337" y2="97698"/>
                        <a14:foregroundMark x1="19337" y1="97698" x2="24862" y2="86832"/>
                        <a14:foregroundMark x1="24862" y1="86832" x2="25000" y2="80479"/>
                        <a14:foregroundMark x1="94475" y1="49632" x2="94751" y2="53959"/>
                        <a14:foregroundMark x1="42265" y1="59484" x2="50829" y2="49448"/>
                        <a14:foregroundMark x1="50829" y1="49448" x2="41298" y2="55341"/>
                        <a14:foregroundMark x1="41298" y1="55341" x2="40884" y2="56077"/>
                        <a14:foregroundMark x1="51105" y1="47974" x2="51105" y2="47145"/>
                        <a14:foregroundMark x1="41436" y1="14917" x2="42956" y2="14180"/>
                        <a14:foregroundMark x1="56492" y1="16298" x2="47652" y2="14273"/>
                        <a14:backgroundMark x1="1519" y1="84438" x2="1519" y2="84438"/>
                        <a14:backgroundMark x1="1519" y1="83886" x2="1657" y2="84899"/>
                        <a14:backgroundMark x1="50854" y1="13871" x2="52210" y2="13904"/>
                      </a14:backgroundRemoval>
                    </a14:imgEffect>
                  </a14:imgLayer>
                </a14:imgProps>
              </a:ext>
            </a:extLst>
          </a:blip>
          <a:srcRect b="13124"/>
          <a:stretch>
            <a:fillRect/>
          </a:stretch>
        </p:blipFill>
        <p:spPr>
          <a:xfrm>
            <a:off x="8509425" y="1413436"/>
            <a:ext cx="3432521" cy="4488599"/>
          </a:xfrm>
          <a:prstGeom prst="rect">
            <a:avLst/>
          </a:prstGeom>
        </p:spPr>
      </p:pic>
      <p:pic>
        <p:nvPicPr>
          <p:cNvPr id="7" name="Kuva 6" descr="Kuva, joka sisältää kohteen vaate, Ihmisen kasvot, henkilö, ulkovaatteet&#10;&#10;Tekoälyllä luotu sisältö voi olla virheellistä.">
            <a:extLst>
              <a:ext uri="{FF2B5EF4-FFF2-40B4-BE49-F238E27FC236}">
                <a16:creationId xmlns:a16="http://schemas.microsoft.com/office/drawing/2014/main" id="{C9526D78-D706-E61C-3A1A-02EDBB7A7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8975" l="440" r="96850">
                        <a14:foregroundMark x1="8352" y1="74854" x2="3736" y2="93604"/>
                        <a14:foregroundMark x1="3736" y1="93604" x2="19048" y2="98242"/>
                        <a14:foregroundMark x1="19048" y1="98242" x2="35092" y2="98389"/>
                        <a14:foregroundMark x1="35092" y1="98389" x2="77656" y2="96875"/>
                        <a14:foregroundMark x1="77656" y1="96875" x2="85348" y2="88135"/>
                        <a14:foregroundMark x1="85348" y1="88135" x2="84908" y2="57959"/>
                        <a14:foregroundMark x1="84908" y1="57959" x2="84103" y2="56104"/>
                        <a14:foregroundMark x1="3736" y1="83838" x2="440" y2="99072"/>
                        <a14:foregroundMark x1="440" y1="99072" x2="15092" y2="98193"/>
                        <a14:foregroundMark x1="90403" y1="46387" x2="91795" y2="53955"/>
                        <a14:foregroundMark x1="91795" y1="53955" x2="87839" y2="56445"/>
                        <a14:foregroundMark x1="95678" y1="50586" x2="96850" y2="51660"/>
                        <a14:backgroundMark x1="63883" y1="17090" x2="67912" y2="21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67"/>
          <a:stretch>
            <a:fillRect/>
          </a:stretch>
        </p:blipFill>
        <p:spPr>
          <a:xfrm>
            <a:off x="2872013" y="1447092"/>
            <a:ext cx="3603599" cy="44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0807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DEDBD58-F4A1-613C-007B-0FBE8B4895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2036"/>
            <a:ext cx="12192000" cy="955964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E09261-8EAE-F173-8655-E487C87F26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35" y="6091792"/>
            <a:ext cx="3826858" cy="62276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D5FD5611-4707-4411-BDC0-AFB31042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306"/>
            <a:ext cx="7877961" cy="1325563"/>
          </a:xfrm>
        </p:spPr>
        <p:txBody>
          <a:bodyPr/>
          <a:lstStyle/>
          <a:p>
            <a:r>
              <a:rPr lang="fi-FI" b="1" dirty="0">
                <a:solidFill>
                  <a:srgbClr val="3C1053"/>
                </a:solidFill>
                <a:latin typeface="Verdana"/>
                <a:ea typeface="Microsoft Yi Baiti"/>
              </a:rPr>
              <a:t>Yleistä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58C73B3-1643-988D-A40D-EF97E1A1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67488" cy="39882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– </a:t>
            </a:r>
            <a:r>
              <a:rPr lang="fi-FI" dirty="0" err="1"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dirty="0" err="1"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, turvallisen tilan ohjeistus</a:t>
            </a:r>
          </a:p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– Sovelletaan kaikissa Insinööriopiskelijaliitto IOL ry:n järjestämissä tapahtumissa ja koulutuksissa</a:t>
            </a:r>
          </a:p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– Luodaan yhteiset pelisäännöt, joita kaikki sitoutuvat noudattamaan.</a:t>
            </a:r>
          </a:p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– Jos joku kokee huumorin loukkaavaksi tai häiritseväksi, siitä on luovuttava</a:t>
            </a:r>
          </a:p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– Tapahtumaan ei kuulu huutaminen, raivoaminen tai henkilökohtaisiin ominaisuuksiin liittyvien asioiden käsittely </a:t>
            </a:r>
          </a:p>
          <a:p>
            <a:pPr marL="0" indent="0">
              <a:buNone/>
            </a:pP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– Perustuslaissa (6 §) todetaan:</a:t>
            </a:r>
          </a:p>
          <a:p>
            <a:pPr marL="0" indent="0">
              <a:buNone/>
            </a:pPr>
            <a:r>
              <a:rPr lang="fi-FI" i="1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”Ihmiset ovat yhdenvertaisia lain edessä.</a:t>
            </a:r>
          </a:p>
          <a:p>
            <a:pPr marL="0" indent="0">
              <a:buNone/>
            </a:pPr>
            <a:r>
              <a:rPr lang="fi-FI" i="1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Ketään ei saa ilman hyväksyttävää perustetta asettaa eri asemaan sukupuolen, iän, alkuperän, kielen, uskonnon, vakaumuksen, mielipiteen, terveydentilan, vammaisuuden tai muun henkilöön liittyvän syyn perusteella.”</a:t>
            </a:r>
          </a:p>
          <a:p>
            <a:pPr marL="0" indent="0">
              <a:buNone/>
            </a:pP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GB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2" name="Tekstiruutu 6">
            <a:extLst>
              <a:ext uri="{FF2B5EF4-FFF2-40B4-BE49-F238E27FC236}">
                <a16:creationId xmlns:a16="http://schemas.microsoft.com/office/drawing/2014/main" id="{CCBC85C9-608B-6B13-4F98-9D1894F2478D}"/>
              </a:ext>
            </a:extLst>
          </p:cNvPr>
          <p:cNvSpPr txBox="1"/>
          <p:nvPr/>
        </p:nvSpPr>
        <p:spPr>
          <a:xfrm>
            <a:off x="279183" y="6179963"/>
            <a:ext cx="107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2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2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15" name="Graphic 14" descr="Scales of justice with solid fill">
            <a:extLst>
              <a:ext uri="{FF2B5EF4-FFF2-40B4-BE49-F238E27FC236}">
                <a16:creationId xmlns:a16="http://schemas.microsoft.com/office/drawing/2014/main" id="{28F6538D-6D50-F787-5611-C28EF37B2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4198" y="193351"/>
            <a:ext cx="1632273" cy="16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2266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DEDBD58-F4A1-613C-007B-0FBE8B4895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2036"/>
            <a:ext cx="12192000" cy="955964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E09261-8EAE-F173-8655-E487C87F26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35" y="6091792"/>
            <a:ext cx="3826858" cy="62276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D5FD5611-4707-4411-BDC0-AFB31042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306"/>
            <a:ext cx="7877961" cy="1325563"/>
          </a:xfrm>
        </p:spPr>
        <p:txBody>
          <a:bodyPr/>
          <a:lstStyle/>
          <a:p>
            <a:r>
              <a:rPr lang="fi-FI" b="1" dirty="0">
                <a:solidFill>
                  <a:srgbClr val="3C1053"/>
                </a:solidFill>
                <a:latin typeface="Verdana"/>
                <a:ea typeface="Microsoft Yi Baiti"/>
              </a:rPr>
              <a:t>Yhdenvertaisuus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58C73B3-1643-988D-A40D-EF97E1A1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693" cy="413168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Yhdenvertaisuus tarkoittaa sitä, että kaikki ihmiset ovat samanarvoisia riippumatta heidän: </a:t>
            </a:r>
          </a:p>
          <a:p>
            <a:r>
              <a:rPr lang="fi-FI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Iästään</a:t>
            </a:r>
          </a:p>
          <a:p>
            <a:r>
              <a:rPr lang="fi-FI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Etnisestä tai kansallisesta alkuperästään</a:t>
            </a:r>
          </a:p>
          <a:p>
            <a:r>
              <a:rPr lang="fi-FI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Kielestään</a:t>
            </a:r>
          </a:p>
          <a:p>
            <a:r>
              <a:rPr lang="fi-FI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Uskonnostaan tai vakaumuksestaan</a:t>
            </a:r>
          </a:p>
          <a:p>
            <a:r>
              <a:rPr lang="fi-FI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Mielipiteestään, toiminta-rajoitteisuudestaan, terveydentilastaan</a:t>
            </a:r>
          </a:p>
          <a:p>
            <a:endParaRPr lang="fi-FI" sz="2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fi-FI" sz="2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fi-FI" sz="2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fi-FI" sz="2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fi-FI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Seksuaalisesta suuntautumisestaan</a:t>
            </a:r>
          </a:p>
          <a:p>
            <a:r>
              <a:rPr lang="fi-FI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Sukupuoli-identiteetistään</a:t>
            </a:r>
          </a:p>
          <a:p>
            <a:r>
              <a:rPr lang="fi-FI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Sukupuolen ilmaisustaan tai muusta henkilöön liittyvästä syystä</a:t>
            </a:r>
          </a:p>
          <a:p>
            <a:endParaRPr lang="en-GB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2" name="Tekstiruutu 6">
            <a:extLst>
              <a:ext uri="{FF2B5EF4-FFF2-40B4-BE49-F238E27FC236}">
                <a16:creationId xmlns:a16="http://schemas.microsoft.com/office/drawing/2014/main" id="{CCBC85C9-608B-6B13-4F98-9D1894F2478D}"/>
              </a:ext>
            </a:extLst>
          </p:cNvPr>
          <p:cNvSpPr txBox="1"/>
          <p:nvPr/>
        </p:nvSpPr>
        <p:spPr>
          <a:xfrm>
            <a:off x="279183" y="6179963"/>
            <a:ext cx="107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2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2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5" name="Graphic 4" descr="Cheers with solid fill">
            <a:extLst>
              <a:ext uri="{FF2B5EF4-FFF2-40B4-BE49-F238E27FC236}">
                <a16:creationId xmlns:a16="http://schemas.microsoft.com/office/drawing/2014/main" id="{98EB29AB-0562-747A-D780-7A2CF6DD1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2627" y="331208"/>
            <a:ext cx="1835790" cy="18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13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DEDBD58-F4A1-613C-007B-0FBE8B4895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2036"/>
            <a:ext cx="12192000" cy="955964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E09261-8EAE-F173-8655-E487C87F26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35" y="6091792"/>
            <a:ext cx="3826858" cy="62276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D5FD5611-4707-4411-BDC0-AFB31042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306"/>
            <a:ext cx="7877961" cy="1325563"/>
          </a:xfrm>
        </p:spPr>
        <p:txBody>
          <a:bodyPr/>
          <a:lstStyle/>
          <a:p>
            <a:r>
              <a:rPr lang="fi-FI" b="1" dirty="0">
                <a:solidFill>
                  <a:srgbClr val="3C1053"/>
                </a:solidFill>
                <a:latin typeface="Verdana"/>
                <a:ea typeface="Microsoft Yi Baiti"/>
              </a:rPr>
              <a:t>Syrjintä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58C73B3-1643-988D-A40D-EF97E1A1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300"/>
            <a:ext cx="10067488" cy="4426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i="1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”Syrjintää on se, että ihmistä kohdellaan huonommin kuin toisia jonkin henkilökohtaisen ominaisuuden perusteella”</a:t>
            </a:r>
          </a:p>
          <a:p>
            <a:pPr marL="0" indent="0">
              <a:buNone/>
            </a:pPr>
            <a:endParaRPr lang="fi-FI" i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– Syrjintä voi yhdenvertaisuuslain mukaan olla välitöntä tai välillistä </a:t>
            </a:r>
          </a:p>
          <a:p>
            <a:pPr marL="0" indent="0">
              <a:buNone/>
            </a:pPr>
            <a:r>
              <a:rPr lang="fi-FI" dirty="0">
                <a:latin typeface="Microsoft Yi Baiti"/>
                <a:ea typeface="Microsoft Yi Baiti"/>
              </a:rPr>
              <a:t>– Yhdenvertaisuuslaissa (8 §) kielletään häirintä sekä ohje tai käsky syrjiä </a:t>
            </a: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– Kiellettyä syrjintää voi olla henkilön asettaminen muita epäedullisempaan asemaan esimerkiksi siksi, että hänen oletetaan kuuluvan johonkin vähemmistöryhmään</a:t>
            </a:r>
            <a:endParaRPr lang="en-GB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2" name="Tekstiruutu 6">
            <a:extLst>
              <a:ext uri="{FF2B5EF4-FFF2-40B4-BE49-F238E27FC236}">
                <a16:creationId xmlns:a16="http://schemas.microsoft.com/office/drawing/2014/main" id="{CCBC85C9-608B-6B13-4F98-9D1894F2478D}"/>
              </a:ext>
            </a:extLst>
          </p:cNvPr>
          <p:cNvSpPr txBox="1"/>
          <p:nvPr/>
        </p:nvSpPr>
        <p:spPr>
          <a:xfrm>
            <a:off x="279183" y="6179963"/>
            <a:ext cx="107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2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2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5" name="Graphic 4" descr="Comment Heart Break with solid fill">
            <a:extLst>
              <a:ext uri="{FF2B5EF4-FFF2-40B4-BE49-F238E27FC236}">
                <a16:creationId xmlns:a16="http://schemas.microsoft.com/office/drawing/2014/main" id="{FC87CE05-56CB-6587-CB8A-B039E1F47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1395" y="0"/>
            <a:ext cx="2016796" cy="20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7523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DEDBD58-F4A1-613C-007B-0FBE8B4895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2036"/>
            <a:ext cx="12192000" cy="955964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E09261-8EAE-F173-8655-E487C87F26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35" y="6091792"/>
            <a:ext cx="3826858" cy="62276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D5FD5611-4707-4411-BDC0-AFB31042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306"/>
            <a:ext cx="7877961" cy="1325563"/>
          </a:xfrm>
        </p:spPr>
        <p:txBody>
          <a:bodyPr/>
          <a:lstStyle/>
          <a:p>
            <a:r>
              <a:rPr lang="fi-FI" b="1" dirty="0">
                <a:solidFill>
                  <a:srgbClr val="3C1053"/>
                </a:solidFill>
                <a:latin typeface="Verdana"/>
                <a:ea typeface="Microsoft Yi Baiti"/>
              </a:rPr>
              <a:t>Seksuaalinen häirintä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58C73B3-1643-988D-A40D-EF97E1A1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300"/>
            <a:ext cx="10067488" cy="4148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Seksuaalinen häirintä voi ilmetä ainakin seuraavin tavoin:</a:t>
            </a:r>
          </a:p>
          <a:p>
            <a:pPr marL="0" indent="0">
              <a:buNone/>
            </a:pP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Seksuaalisesti vihjailevat eleet tai ilmeet</a:t>
            </a: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Härskit puheet, kaksimieliset vitsit sekä vartaloa, pukeutumista tai yksityiselämää koskevat huomautukset tai kysymykset</a:t>
            </a: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Fyysinen koskettelu</a:t>
            </a: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Sukupuoliyhteyttä tai muuta sukupuolista kanssakäymistä koskevat ehdotukset tai vaatimukset</a:t>
            </a:r>
          </a:p>
        </p:txBody>
      </p:sp>
      <p:sp>
        <p:nvSpPr>
          <p:cNvPr id="2" name="Tekstiruutu 6">
            <a:extLst>
              <a:ext uri="{FF2B5EF4-FFF2-40B4-BE49-F238E27FC236}">
                <a16:creationId xmlns:a16="http://schemas.microsoft.com/office/drawing/2014/main" id="{CCBC85C9-608B-6B13-4F98-9D1894F2478D}"/>
              </a:ext>
            </a:extLst>
          </p:cNvPr>
          <p:cNvSpPr txBox="1"/>
          <p:nvPr/>
        </p:nvSpPr>
        <p:spPr>
          <a:xfrm>
            <a:off x="279183" y="6179963"/>
            <a:ext cx="107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2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2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0E3B004F-6591-F949-8ED0-7253FEDA2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1514" y="0"/>
            <a:ext cx="2016796" cy="20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5533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DEDBD58-F4A1-613C-007B-0FBE8B4895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2036"/>
            <a:ext cx="12192000" cy="955964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E09261-8EAE-F173-8655-E487C87F26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35" y="6091792"/>
            <a:ext cx="3826858" cy="62276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D5FD5611-4707-4411-BDC0-AFB31042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306"/>
            <a:ext cx="7877961" cy="1325563"/>
          </a:xfrm>
        </p:spPr>
        <p:txBody>
          <a:bodyPr/>
          <a:lstStyle/>
          <a:p>
            <a:r>
              <a:rPr lang="fi-FI" b="1" dirty="0">
                <a:solidFill>
                  <a:srgbClr val="3C1053"/>
                </a:solidFill>
                <a:latin typeface="Verdana"/>
                <a:ea typeface="Microsoft Yi Baiti"/>
              </a:rPr>
              <a:t>Toimintaohjeet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58C73B3-1643-988D-A40D-EF97E1A1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462"/>
            <a:ext cx="10067488" cy="42910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Jos​ ​koet​ tai havaitset ​häirintää,​ ​syrjintää​ ​tai​ ​epäasiallista​ ​käytöstä:</a:t>
            </a:r>
          </a:p>
          <a:p>
            <a:pPr marL="0" indent="0">
              <a:buNone/>
            </a:pP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Ole​ ​yhteydessä​ ​tapahtuman​ ​häirintäyhdyshenkilöön. </a:t>
            </a:r>
            <a:b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</a:b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Kerro​ ​mitä​ ​olet​ ​kokenut​ ​tai​ mitä ​​on​ ​tapahtunut. </a:t>
            </a:r>
            <a:b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</a:b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Keskustele​ ​häirintäyhdyshenkilön​ ​kanssa​ ​tilanteesta.</a:t>
            </a:r>
          </a:p>
          <a:p>
            <a:pPr marL="0" indent="0">
              <a:buNone/>
            </a:pP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Häirintäyhdyshenkilön​ ​toimet:</a:t>
            </a:r>
            <a:b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</a:b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Saatuaan​ ​tiedon​ ​häirintätilanteesta​ ​häirintäyhdyshenkilö​ ​toimii​ ​luottamuksella​ ​ja​ ​häirityn​ ​henkilön suostumuksesta.</a:t>
            </a:r>
          </a:p>
          <a:p>
            <a:pPr marL="0" indent="0">
              <a:buNone/>
            </a:pP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Häirintäyhdyshenkilö​ ​voi:</a:t>
            </a:r>
          </a:p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Ottaa​ ​yhteyttä​ ​häirintätilanteen​ ​osapuoliin​ ​ja​ ​keskustella​ ​tapahtuneesta.</a:t>
            </a:r>
          </a:p>
          <a:p>
            <a:pPr marL="0" indent="0">
              <a:buNone/>
            </a:pPr>
            <a: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Järjestää​ ​häirintätilanteen​ ​molemmille​ ​osapuolille​ ​mahdollisuuden​ ​keskustella tapahtuneesta. Neuvoa​ ​häirintätilanteen​ ​osapuolia​ ​ottamaan​ ​yhteyttä​ ​erilaisiin​ ​tukipalveluihin.    </a:t>
            </a:r>
          </a:p>
        </p:txBody>
      </p:sp>
      <p:sp>
        <p:nvSpPr>
          <p:cNvPr id="2" name="Tekstiruutu 6">
            <a:extLst>
              <a:ext uri="{FF2B5EF4-FFF2-40B4-BE49-F238E27FC236}">
                <a16:creationId xmlns:a16="http://schemas.microsoft.com/office/drawing/2014/main" id="{CCBC85C9-608B-6B13-4F98-9D1894F2478D}"/>
              </a:ext>
            </a:extLst>
          </p:cNvPr>
          <p:cNvSpPr txBox="1"/>
          <p:nvPr/>
        </p:nvSpPr>
        <p:spPr>
          <a:xfrm>
            <a:off x="279183" y="6179963"/>
            <a:ext cx="107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2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2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8" name="Graphic 7" descr="Clipboard Checked with solid fill">
            <a:extLst>
              <a:ext uri="{FF2B5EF4-FFF2-40B4-BE49-F238E27FC236}">
                <a16:creationId xmlns:a16="http://schemas.microsoft.com/office/drawing/2014/main" id="{5B82C64F-9130-7978-1368-80D3B990C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4904" y="277926"/>
            <a:ext cx="1659290" cy="16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1869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D1002-2149-E566-86B9-A7D55F94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970B347F-D777-E7D1-9092-754FC633C9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02036"/>
            <a:ext cx="12192000" cy="955964"/>
          </a:xfrm>
          <a:prstGeom prst="rect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2F7701A-BB7B-D549-EAD0-259E1CC355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35" y="6091792"/>
            <a:ext cx="3826858" cy="622767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2A0F322-702C-F04A-D917-A8517E1A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9" y="2508179"/>
            <a:ext cx="4589477" cy="3889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Microsoft Yi Baiti"/>
                <a:ea typeface="Microsoft Yi Baiti"/>
              </a:rPr>
              <a:t>Elli </a:t>
            </a:r>
            <a:r>
              <a:rPr lang="fi-FI" dirty="0" err="1">
                <a:latin typeface="Microsoft Yi Baiti"/>
                <a:ea typeface="Microsoft Yi Baiti"/>
              </a:rPr>
              <a:t>Kilpirova</a:t>
            </a: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r>
              <a:rPr lang="fi-FI" dirty="0" err="1">
                <a:latin typeface="Microsoft Yi Baiti"/>
                <a:ea typeface="Microsoft Yi Baiti"/>
              </a:rPr>
              <a:t>elli.kilpirova@iol.fi</a:t>
            </a:r>
            <a:b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</a:br>
            <a:r>
              <a:rPr lang="fi-FI" dirty="0">
                <a:latin typeface="Microsoft Yi Baiti"/>
                <a:ea typeface="Microsoft Yi Baiti"/>
              </a:rPr>
              <a:t>+358 45 256 5227</a:t>
            </a:r>
          </a:p>
        </p:txBody>
      </p:sp>
      <p:sp>
        <p:nvSpPr>
          <p:cNvPr id="2" name="Tekstiruutu 6">
            <a:extLst>
              <a:ext uri="{FF2B5EF4-FFF2-40B4-BE49-F238E27FC236}">
                <a16:creationId xmlns:a16="http://schemas.microsoft.com/office/drawing/2014/main" id="{C6D82A75-A5A8-E9D4-4993-E7013C958002}"/>
              </a:ext>
            </a:extLst>
          </p:cNvPr>
          <p:cNvSpPr txBox="1"/>
          <p:nvPr/>
        </p:nvSpPr>
        <p:spPr>
          <a:xfrm>
            <a:off x="279183" y="6179963"/>
            <a:ext cx="1075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Code</a:t>
            </a:r>
            <a:r>
              <a:rPr lang="fi-FI" sz="2000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Conduct</a:t>
            </a:r>
            <a:endParaRPr lang="en-GB" sz="20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9" name="Sisällön paikkamerkki 10">
            <a:extLst>
              <a:ext uri="{FF2B5EF4-FFF2-40B4-BE49-F238E27FC236}">
                <a16:creationId xmlns:a16="http://schemas.microsoft.com/office/drawing/2014/main" id="{7B939F0A-A621-519F-659E-ABF8EC121ADC}"/>
              </a:ext>
            </a:extLst>
          </p:cNvPr>
          <p:cNvSpPr txBox="1">
            <a:spLocks/>
          </p:cNvSpPr>
          <p:nvPr/>
        </p:nvSpPr>
        <p:spPr>
          <a:xfrm>
            <a:off x="6258024" y="2508179"/>
            <a:ext cx="4589477" cy="388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Microsoft Yi Baiti"/>
                <a:ea typeface="Microsoft Yi Baiti"/>
              </a:rPr>
              <a:t>Osmo Jukkola</a:t>
            </a:r>
            <a:endParaRPr lang="fi-FI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r>
              <a:rPr lang="fi-FI" dirty="0" err="1">
                <a:latin typeface="Microsoft Yi Baiti"/>
                <a:ea typeface="Microsoft Yi Baiti"/>
              </a:rPr>
              <a:t>osmo.jukkola@iol.fi</a:t>
            </a:r>
            <a:br>
              <a:rPr lang="fi-FI" dirty="0">
                <a:latin typeface="Microsoft Yi Baiti" panose="03000500000000000000" pitchFamily="66" charset="0"/>
                <a:ea typeface="Microsoft Yi Baiti" panose="03000500000000000000" pitchFamily="66" charset="0"/>
              </a:rPr>
            </a:br>
            <a:r>
              <a:rPr lang="fi-FI" dirty="0">
                <a:latin typeface="Microsoft Yi Baiti"/>
                <a:ea typeface="Microsoft Yi Baiti"/>
              </a:rPr>
              <a:t>+358 45 196 8007</a:t>
            </a:r>
          </a:p>
        </p:txBody>
      </p:sp>
      <p:sp>
        <p:nvSpPr>
          <p:cNvPr id="21" name="Otsikko 9">
            <a:extLst>
              <a:ext uri="{FF2B5EF4-FFF2-40B4-BE49-F238E27FC236}">
                <a16:creationId xmlns:a16="http://schemas.microsoft.com/office/drawing/2014/main" id="{F50CBDF4-B336-434C-E481-16971BDCA04B}"/>
              </a:ext>
            </a:extLst>
          </p:cNvPr>
          <p:cNvSpPr txBox="1">
            <a:spLocks/>
          </p:cNvSpPr>
          <p:nvPr/>
        </p:nvSpPr>
        <p:spPr>
          <a:xfrm>
            <a:off x="660509" y="496179"/>
            <a:ext cx="11922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>
                <a:solidFill>
                  <a:srgbClr val="3C1053"/>
                </a:solidFill>
                <a:latin typeface="Verdana"/>
                <a:ea typeface="Verdana"/>
              </a:rPr>
              <a:t>Häirintäyhdyshenkilöt tässä tapahtumassa</a:t>
            </a:r>
            <a:endParaRPr lang="fi-FI" sz="3600" dirty="0"/>
          </a:p>
          <a:p>
            <a:endParaRPr lang="fi-FI" b="1" dirty="0">
              <a:solidFill>
                <a:srgbClr val="3C1053"/>
              </a:solidFill>
              <a:latin typeface="Verdana"/>
              <a:ea typeface="Microsoft Yi Baiti"/>
            </a:endParaRPr>
          </a:p>
        </p:txBody>
      </p:sp>
      <p:pic>
        <p:nvPicPr>
          <p:cNvPr id="7" name="Kuva 6" descr="Kuva, joka sisältää kohteen henkilö, Ihmisen kasvot, vaate, kaulus&#10;&#10;Tekoälyllä luotu sisältö saattaa olla virheellistä.">
            <a:extLst>
              <a:ext uri="{FF2B5EF4-FFF2-40B4-BE49-F238E27FC236}">
                <a16:creationId xmlns:a16="http://schemas.microsoft.com/office/drawing/2014/main" id="{F2E31B3C-7554-94BF-90C2-49BB3378152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5" b="97698" l="2348" r="94613">
                        <a14:foregroundMark x1="23343" y1="53223" x2="23066" y2="71455"/>
                        <a14:foregroundMark x1="23066" y1="71455" x2="29420" y2="83517"/>
                        <a14:foregroundMark x1="29420" y1="83517" x2="48204" y2="83425"/>
                        <a14:foregroundMark x1="48204" y1="83425" x2="61050" y2="75322"/>
                        <a14:foregroundMark x1="61050" y1="75322" x2="65746" y2="69337"/>
                        <a14:foregroundMark x1="36464" y1="54420" x2="46409" y2="65654"/>
                        <a14:foregroundMark x1="46409" y1="65654" x2="48204" y2="74678"/>
                        <a14:foregroundMark x1="48204" y1="74678" x2="65608" y2="69245"/>
                        <a14:foregroundMark x1="65608" y1="69245" x2="67127" y2="67680"/>
                        <a14:foregroundMark x1="35773" y1="57182" x2="30801" y2="71087"/>
                        <a14:foregroundMark x1="13812" y1="63996" x2="7597" y2="91068"/>
                        <a14:foregroundMark x1="7597" y1="91068" x2="16160" y2="86464"/>
                        <a14:foregroundMark x1="16160" y1="86464" x2="20580" y2="57643"/>
                        <a14:foregroundMark x1="81906" y1="56722" x2="80525" y2="78821"/>
                        <a14:foregroundMark x1="80525" y1="78821" x2="67403" y2="93370"/>
                        <a14:foregroundMark x1="67403" y1="93370" x2="55525" y2="98619"/>
                        <a14:foregroundMark x1="55525" y1="98619" x2="29834" y2="95028"/>
                        <a14:foregroundMark x1="29834" y1="95028" x2="41160" y2="86648"/>
                        <a14:foregroundMark x1="41160" y1="86648" x2="57044" y2="81768"/>
                        <a14:foregroundMark x1="57044" y1="81768" x2="68646" y2="73665"/>
                        <a14:foregroundMark x1="68646" y1="73665" x2="80801" y2="57827"/>
                        <a14:foregroundMark x1="20304" y1="79374" x2="15884" y2="89963"/>
                        <a14:foregroundMark x1="15884" y1="89963" x2="19337" y2="97698"/>
                        <a14:foregroundMark x1="19337" y1="97698" x2="24862" y2="86832"/>
                        <a14:foregroundMark x1="24862" y1="86832" x2="25000" y2="80479"/>
                        <a14:foregroundMark x1="94475" y1="49632" x2="94751" y2="53959"/>
                        <a14:foregroundMark x1="42265" y1="59484" x2="50829" y2="49448"/>
                        <a14:foregroundMark x1="50829" y1="49448" x2="41298" y2="55341"/>
                        <a14:foregroundMark x1="41298" y1="55341" x2="40884" y2="56077"/>
                        <a14:foregroundMark x1="51105" y1="47974" x2="51105" y2="47145"/>
                        <a14:foregroundMark x1="41436" y1="14917" x2="42956" y2="14180"/>
                        <a14:foregroundMark x1="56492" y1="16298" x2="47652" y2="14273"/>
                        <a14:backgroundMark x1="1519" y1="84438" x2="1519" y2="84438"/>
                        <a14:backgroundMark x1="1519" y1="83886" x2="1657" y2="84899"/>
                        <a14:backgroundMark x1="50854" y1="13871" x2="52210" y2="13904"/>
                      </a14:backgroundRemoval>
                    </a14:imgEffect>
                  </a14:imgLayer>
                </a14:imgProps>
              </a:ext>
            </a:extLst>
          </a:blip>
          <a:srcRect b="13124"/>
          <a:stretch>
            <a:fillRect/>
          </a:stretch>
        </p:blipFill>
        <p:spPr>
          <a:xfrm>
            <a:off x="8509425" y="1413436"/>
            <a:ext cx="3432521" cy="4488599"/>
          </a:xfrm>
          <a:prstGeom prst="rect">
            <a:avLst/>
          </a:prstGeom>
        </p:spPr>
      </p:pic>
      <p:pic>
        <p:nvPicPr>
          <p:cNvPr id="9" name="Kuva 8" descr="Kuva, joka sisältää kohteen vaate, Ihmisen kasvot, henkilö, ulkovaatteet&#10;&#10;Tekoälyllä luotu sisältö voi olla virheellistä.">
            <a:extLst>
              <a:ext uri="{FF2B5EF4-FFF2-40B4-BE49-F238E27FC236}">
                <a16:creationId xmlns:a16="http://schemas.microsoft.com/office/drawing/2014/main" id="{4279DEE1-17F6-3800-7AA7-26848C13A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8975" l="440" r="96850">
                        <a14:foregroundMark x1="8352" y1="74854" x2="3736" y2="93604"/>
                        <a14:foregroundMark x1="3736" y1="93604" x2="19048" y2="98242"/>
                        <a14:foregroundMark x1="19048" y1="98242" x2="35092" y2="98389"/>
                        <a14:foregroundMark x1="35092" y1="98389" x2="77656" y2="96875"/>
                        <a14:foregroundMark x1="77656" y1="96875" x2="85348" y2="88135"/>
                        <a14:foregroundMark x1="85348" y1="88135" x2="84908" y2="57959"/>
                        <a14:foregroundMark x1="84908" y1="57959" x2="84103" y2="56104"/>
                        <a14:foregroundMark x1="3736" y1="83838" x2="440" y2="99072"/>
                        <a14:foregroundMark x1="440" y1="99072" x2="15092" y2="98193"/>
                        <a14:foregroundMark x1="90403" y1="46387" x2="91795" y2="53955"/>
                        <a14:foregroundMark x1="91795" y1="53955" x2="87839" y2="56445"/>
                        <a14:foregroundMark x1="95678" y1="50586" x2="96850" y2="51660"/>
                        <a14:backgroundMark x1="63883" y1="17090" x2="67912" y2="21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67"/>
          <a:stretch>
            <a:fillRect/>
          </a:stretch>
        </p:blipFill>
        <p:spPr>
          <a:xfrm>
            <a:off x="2872013" y="1447092"/>
            <a:ext cx="3603599" cy="44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649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ca7dfb-7272-4f90-8ecf-9bf90511d5e8" xsi:nil="true"/>
    <lcf76f155ced4ddcb4097134ff3c332f xmlns="07a2e5fb-703f-431f-80d9-2cf216b4a72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63F2C9A29EAB4888FAD84E4E3EA550" ma:contentTypeVersion="19" ma:contentTypeDescription="Luo uusi asiakirja." ma:contentTypeScope="" ma:versionID="46c00c05fd8d8211716a050ddc853ed0">
  <xsd:schema xmlns:xsd="http://www.w3.org/2001/XMLSchema" xmlns:xs="http://www.w3.org/2001/XMLSchema" xmlns:p="http://schemas.microsoft.com/office/2006/metadata/properties" xmlns:ns2="07a2e5fb-703f-431f-80d9-2cf216b4a72e" xmlns:ns3="08ca7dfb-7272-4f90-8ecf-9bf90511d5e8" targetNamespace="http://schemas.microsoft.com/office/2006/metadata/properties" ma:root="true" ma:fieldsID="c12a5f6bdad309d87111c802b2e28b68" ns2:_="" ns3:_="">
    <xsd:import namespace="07a2e5fb-703f-431f-80d9-2cf216b4a72e"/>
    <xsd:import namespace="08ca7dfb-7272-4f90-8ecf-9bf90511d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2e5fb-703f-431f-80d9-2cf216b4a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f8858770-ce9e-4458-ad36-a354c4ae27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a7dfb-7272-4f90-8ecf-9bf90511d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4526ca-c1c2-419b-acaf-641142e43b2d}" ma:internalName="TaxCatchAll" ma:showField="CatchAllData" ma:web="08ca7dfb-7272-4f90-8ecf-9bf90511d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BE3E16-06E9-4DF1-B41A-C91EC1866ECB}">
  <ds:schemaRefs>
    <ds:schemaRef ds:uri="http://schemas.microsoft.com/office/infopath/2007/PartnerControls"/>
    <ds:schemaRef ds:uri="07a2e5fb-703f-431f-80d9-2cf216b4a72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8ca7dfb-7272-4f90-8ecf-9bf90511d5e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167117-36A1-4AEC-A869-80893AE8FD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D71DC-5A58-4075-AD31-FDDB3B321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2e5fb-703f-431f-80d9-2cf216b4a72e"/>
    <ds:schemaRef ds:uri="08ca7dfb-7272-4f90-8ecf-9bf90511d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436</Words>
  <Application>Microsoft Macintosh PowerPoint</Application>
  <PresentationFormat>Laajakuva</PresentationFormat>
  <Paragraphs>79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Microsoft Yi Baiti</vt:lpstr>
      <vt:lpstr>Verdana</vt:lpstr>
      <vt:lpstr>Office-teema</vt:lpstr>
      <vt:lpstr>PowerPoint-esitys</vt:lpstr>
      <vt:lpstr>Ohjeistuksen kulku</vt:lpstr>
      <vt:lpstr>PowerPoint-esitys</vt:lpstr>
      <vt:lpstr>Yleistä</vt:lpstr>
      <vt:lpstr>Yhdenvertaisuus</vt:lpstr>
      <vt:lpstr>Syrjintä</vt:lpstr>
      <vt:lpstr>Seksuaalinen häirintä</vt:lpstr>
      <vt:lpstr>Toimintaohjeet</vt:lpstr>
      <vt:lpstr>PowerPoint-esitys</vt:lpstr>
      <vt:lpstr>Kiitos! Kysyttävää?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Kristian Suominen</dc:creator>
  <cp:lastModifiedBy>Osmo Jukkola</cp:lastModifiedBy>
  <cp:revision>87</cp:revision>
  <dcterms:created xsi:type="dcterms:W3CDTF">2023-01-09T10:08:36Z</dcterms:created>
  <dcterms:modified xsi:type="dcterms:W3CDTF">2026-01-06T17:40:28Z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0x0101008D63F2C9A29EAB4888FAD84E4E3EA550</vt:lpwstr>
  </property>
  <property fmtid="{D5CDD505-2E9C-101B-9397-08002B2CF9AE}" pid="3" name="MediaServiceImageTags">
    <vt:lpwstr/>
  </property>
</Properties>
</file>